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509" r:id="rId2"/>
    <p:sldId id="511" r:id="rId3"/>
    <p:sldId id="512" r:id="rId4"/>
    <p:sldId id="513" r:id="rId5"/>
    <p:sldId id="514" r:id="rId6"/>
    <p:sldId id="515" r:id="rId7"/>
    <p:sldId id="516" r:id="rId8"/>
    <p:sldId id="517" r:id="rId9"/>
    <p:sldId id="495" r:id="rId10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13"/>
      <p:bold r:id="rId14"/>
    </p:embeddedFont>
  </p:embeddedFontLst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맑은 고딕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2">
          <p15:clr>
            <a:srgbClr val="A4A3A4"/>
          </p15:clr>
        </p15:guide>
        <p15:guide id="2" pos="158">
          <p15:clr>
            <a:srgbClr val="A4A3A4"/>
          </p15:clr>
        </p15:guide>
        <p15:guide id="3" pos="56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80D0E3"/>
    <a:srgbClr val="009EA8"/>
    <a:srgbClr val="006699"/>
    <a:srgbClr val="00A0C6"/>
    <a:srgbClr val="8BE9FF"/>
    <a:srgbClr val="009E9A"/>
    <a:srgbClr val="00C4F2"/>
    <a:srgbClr val="FF9933"/>
    <a:srgbClr val="C35D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81" autoAdjust="0"/>
    <p:restoredTop sz="94160" autoAdjust="0"/>
  </p:normalViewPr>
  <p:slideViewPr>
    <p:cSldViewPr>
      <p:cViewPr varScale="1">
        <p:scale>
          <a:sx n="128" d="100"/>
          <a:sy n="128" d="100"/>
        </p:scale>
        <p:origin x="1808" y="176"/>
      </p:cViewPr>
      <p:guideLst>
        <p:guide orient="horz" pos="572"/>
        <p:guide pos="158"/>
        <p:guide pos="560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8952"/>
    </p:cViewPr>
  </p:sorterViewPr>
  <p:notesViewPr>
    <p:cSldViewPr>
      <p:cViewPr varScale="1">
        <p:scale>
          <a:sx n="81" d="100"/>
          <a:sy n="81" d="100"/>
        </p:scale>
        <p:origin x="-94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latinLnBrk="1" hangingPunct="1">
              <a:defRPr sz="1200"/>
            </a:lvl1pPr>
          </a:lstStyle>
          <a:p>
            <a:pPr>
              <a:defRPr/>
            </a:pPr>
            <a:endParaRPr lang="ko-KR" altLang="en-US" dirty="0"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6CB18BD7-F542-41D4-8860-DCEDD38FC59F}" type="datetimeFigureOut">
              <a:rPr lang="ko-KR" altLang="en-US">
                <a:ea typeface="맑은 고딕" panose="020B0503020000020004" pitchFamily="50" charset="-127"/>
              </a:rPr>
              <a:pPr>
                <a:defRPr/>
              </a:pPr>
              <a:t>2020. 7. 13.</a:t>
            </a:fld>
            <a:endParaRPr lang="ko-KR" altLang="en-US" dirty="0"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latinLnBrk="1" hangingPunct="1">
              <a:defRPr sz="1200"/>
            </a:lvl1pPr>
          </a:lstStyle>
          <a:p>
            <a:pPr>
              <a:defRPr/>
            </a:pPr>
            <a:endParaRPr lang="ko-KR" altLang="en-US" dirty="0"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/>
            </a:lvl1pPr>
          </a:lstStyle>
          <a:p>
            <a:fld id="{66AABF27-7303-4B20-B134-3A49760DD20D}" type="slidenum">
              <a:rPr lang="ko-KR" altLang="en-US">
                <a:ea typeface="맑은 고딕" panose="020B0503020000020004" pitchFamily="50" charset="-127"/>
              </a:rPr>
              <a:pPr/>
              <a:t>‹#›</a:t>
            </a:fld>
            <a:endParaRPr lang="ko-KR" altLang="en-US" dirty="0"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74630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gif>
</file>

<file path=ppt/media/image13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latinLnBrk="1" hangingPunct="1">
              <a:defRPr sz="1200"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latinLnBrk="1" hangingPunct="1">
              <a:defRPr sz="1200"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E395095A-4ED7-4532-9B60-17A12090B229}" type="datetimeFigureOut">
              <a:rPr lang="ko-KR" altLang="en-US" smtClean="0"/>
              <a:pPr>
                <a:defRPr/>
              </a:pPr>
              <a:t>2020. 7. 13.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latinLnBrk="1" hangingPunct="1">
              <a:defRPr sz="1200"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ea typeface="맑은 고딕" panose="020B0503020000020004" pitchFamily="50" charset="-127"/>
              </a:defRPr>
            </a:lvl1pPr>
          </a:lstStyle>
          <a:p>
            <a:fld id="{54563F77-4079-44FD-AC16-D5293C2E4BC4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22029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저작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 noChangeArrowheads="1"/>
          </p:cNvSpPr>
          <p:nvPr userDrawn="1"/>
        </p:nvSpPr>
        <p:spPr bwMode="auto">
          <a:xfrm>
            <a:off x="625475" y="1193169"/>
            <a:ext cx="7186613" cy="794064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l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400" b="1" kern="1200" dirty="0">
                <a:solidFill>
                  <a:srgbClr val="00669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따라</a:t>
            </a:r>
            <a:r>
              <a:rPr kumimoji="0" lang="en-US" altLang="ko-KR" sz="2400" b="1" kern="1200" dirty="0">
                <a:solidFill>
                  <a:srgbClr val="00669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 </a:t>
            </a:r>
            <a:r>
              <a:rPr kumimoji="0" lang="ko-KR" altLang="en-US" sz="2400" b="1" kern="1200" dirty="0">
                <a:solidFill>
                  <a:srgbClr val="00669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하면서 배우는 </a:t>
            </a:r>
            <a:r>
              <a:rPr kumimoji="0" lang="ko-KR" altLang="en-US" sz="2400" b="1" kern="1200" dirty="0" err="1">
                <a:solidFill>
                  <a:srgbClr val="00669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아두이노</a:t>
            </a:r>
            <a:endParaRPr kumimoji="0" lang="en-US" altLang="ko-KR" sz="2400" b="1" kern="1200" dirty="0">
              <a:solidFill>
                <a:srgbClr val="00669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charset="0"/>
            </a:endParaRPr>
          </a:p>
          <a:p>
            <a:pPr marL="0" marR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kern="1200" dirty="0" err="1">
                <a:solidFill>
                  <a:srgbClr val="00669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아두이노</a:t>
            </a:r>
            <a:r>
              <a:rPr kumimoji="0" lang="ko-KR" altLang="en-US" sz="1400" b="1" kern="1200" dirty="0">
                <a:solidFill>
                  <a:srgbClr val="00669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 메가</a:t>
            </a:r>
            <a:r>
              <a:rPr kumimoji="0" lang="en-US" altLang="ko-KR" sz="1400" b="1" kern="1200" dirty="0">
                <a:solidFill>
                  <a:srgbClr val="00669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2560</a:t>
            </a:r>
            <a:r>
              <a:rPr kumimoji="0" lang="ko-KR" altLang="en-US" sz="1400" b="1" kern="1200" dirty="0">
                <a:solidFill>
                  <a:srgbClr val="00669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으로 </a:t>
            </a:r>
            <a:r>
              <a:rPr kumimoji="0" lang="ko-KR" altLang="en-US" sz="1400" b="1" kern="1200" dirty="0" err="1">
                <a:solidFill>
                  <a:srgbClr val="00669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마이크로컨트롤러</a:t>
            </a:r>
            <a:r>
              <a:rPr kumimoji="0" lang="ko-KR" altLang="en-US" sz="1400" b="1" kern="1200" dirty="0">
                <a:solidFill>
                  <a:srgbClr val="00669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 시작하기</a:t>
            </a:r>
            <a:endParaRPr kumimoji="0" lang="de-DE" altLang="ko-KR" sz="1400" b="1" kern="1200" dirty="0">
              <a:solidFill>
                <a:srgbClr val="006699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charset="0"/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609600" y="2274257"/>
            <a:ext cx="7991475" cy="93871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sz="1000" dirty="0">
              <a:solidFill>
                <a:srgbClr val="FF0000"/>
              </a:solidFill>
              <a:ea typeface="맑은 고딕" pitchFamily="50" charset="-127"/>
            </a:endParaRP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b="1" dirty="0">
                <a:ea typeface="맑은 고딕" pitchFamily="50" charset="-127"/>
              </a:rPr>
              <a:t>[</a:t>
            </a:r>
            <a:r>
              <a:rPr kumimoji="0" lang="ko-KR" altLang="en-US" sz="1400" b="1" dirty="0">
                <a:ea typeface="맑은 고딕" pitchFamily="50" charset="-127"/>
              </a:rPr>
              <a:t>강의교안 이용 안내</a:t>
            </a:r>
            <a:r>
              <a:rPr kumimoji="0" lang="en-US" altLang="ko-KR" sz="1400" b="1" dirty="0">
                <a:ea typeface="맑은 고딕" pitchFamily="50" charset="-127"/>
              </a:rPr>
              <a:t>]</a:t>
            </a:r>
          </a:p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sz="1000" dirty="0">
              <a:ea typeface="맑은 고딕" pitchFamily="50" charset="-127"/>
            </a:endParaRPr>
          </a:p>
          <a:p>
            <a:pPr marL="108000" indent="-108000" eaLnBrk="1" fontAlgn="auto" latinLnBrk="1" hangingPunct="1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kumimoji="0" lang="ko-KR" altLang="en-US" sz="1050" dirty="0">
                <a:ea typeface="맑은 고딕" pitchFamily="50" charset="-127"/>
              </a:rPr>
              <a:t>본 강의교안의 저작권은 </a:t>
            </a:r>
            <a:r>
              <a:rPr kumimoji="0" lang="ko-KR" altLang="en-US" sz="1050" b="1" dirty="0">
                <a:ea typeface="맑은 고딕" pitchFamily="50" charset="-127"/>
              </a:rPr>
              <a:t>허경용</a:t>
            </a:r>
            <a:r>
              <a:rPr kumimoji="0" lang="ko-KR" altLang="en-US" sz="1050" dirty="0">
                <a:ea typeface="맑은 고딕" pitchFamily="50" charset="-127"/>
              </a:rPr>
              <a:t>과 </a:t>
            </a:r>
            <a:r>
              <a:rPr kumimoji="0" lang="ko-KR" altLang="en-US" sz="1050" b="1" dirty="0" err="1">
                <a:ea typeface="맑은 고딕" pitchFamily="50" charset="-127"/>
              </a:rPr>
              <a:t>한빛아카데미</a:t>
            </a:r>
            <a:r>
              <a:rPr kumimoji="0" lang="ko-KR" altLang="en-US" sz="1050" b="1" dirty="0">
                <a:ea typeface="맑은 고딕" pitchFamily="50" charset="-127"/>
              </a:rPr>
              <a:t>㈜</a:t>
            </a:r>
            <a:r>
              <a:rPr kumimoji="0" lang="ko-KR" altLang="en-US" sz="1050" dirty="0">
                <a:ea typeface="맑은 고딕" pitchFamily="50" charset="-127"/>
              </a:rPr>
              <a:t>에 있습니다</a:t>
            </a:r>
            <a:r>
              <a:rPr kumimoji="0" lang="en-US" altLang="ko-KR" sz="1050" dirty="0">
                <a:ea typeface="맑은 고딕" pitchFamily="50" charset="-127"/>
              </a:rPr>
              <a:t>.</a:t>
            </a:r>
            <a:r>
              <a:rPr kumimoji="0" lang="ko-KR" altLang="en-US" sz="1050" dirty="0">
                <a:solidFill>
                  <a:srgbClr val="222222"/>
                </a:solidFill>
                <a:ea typeface="맑은 고딕" pitchFamily="50" charset="-127"/>
              </a:rPr>
              <a:t> </a:t>
            </a:r>
            <a:endParaRPr kumimoji="0" lang="en-US" altLang="ko-KR" sz="1050" dirty="0">
              <a:solidFill>
                <a:srgbClr val="222222"/>
              </a:solidFill>
              <a:ea typeface="맑은 고딕" pitchFamily="50" charset="-127"/>
            </a:endParaRPr>
          </a:p>
          <a:p>
            <a:pPr marL="108000" indent="-108000" eaLnBrk="1" fontAlgn="auto" latinLnBrk="1" hangingPunct="1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kumimoji="0" lang="ko-KR" altLang="en-US" sz="1050" u="sng" dirty="0">
                <a:solidFill>
                  <a:srgbClr val="222222"/>
                </a:solidFill>
                <a:ea typeface="맑은 고딕" pitchFamily="50" charset="-127"/>
              </a:rPr>
              <a:t>이 자료를 무단으로 전제하거나 배포할 경우 저작권법 </a:t>
            </a:r>
            <a:r>
              <a:rPr kumimoji="0" lang="en-US" altLang="ko-KR" sz="1050" u="sng" dirty="0">
                <a:solidFill>
                  <a:srgbClr val="222222"/>
                </a:solidFill>
                <a:ea typeface="맑은 고딕" pitchFamily="50" charset="-127"/>
              </a:rPr>
              <a:t>136</a:t>
            </a:r>
            <a:r>
              <a:rPr kumimoji="0" lang="ko-KR" altLang="en-US" sz="1050" u="sng" dirty="0">
                <a:solidFill>
                  <a:srgbClr val="222222"/>
                </a:solidFill>
                <a:ea typeface="맑은 고딕" pitchFamily="50" charset="-127"/>
              </a:rPr>
              <a:t>조에 의거하여 벌금에 처할 수 있고 이를 병과</a:t>
            </a:r>
            <a:r>
              <a:rPr kumimoji="0" lang="en-US" altLang="ko-KR" sz="1050" u="sng" dirty="0">
                <a:solidFill>
                  <a:srgbClr val="222222"/>
                </a:solidFill>
                <a:ea typeface="맑은 고딕" pitchFamily="50" charset="-127"/>
              </a:rPr>
              <a:t>(</a:t>
            </a:r>
            <a:r>
              <a:rPr kumimoji="0" lang="ko-KR" altLang="en-US" sz="1050" u="sng" dirty="0">
                <a:solidFill>
                  <a:srgbClr val="222222"/>
                </a:solidFill>
                <a:ea typeface="맑은 고딕" pitchFamily="50" charset="-127"/>
              </a:rPr>
              <a:t>倂科</a:t>
            </a:r>
            <a:r>
              <a:rPr kumimoji="0" lang="en-US" altLang="ko-KR" sz="1050" u="sng" dirty="0">
                <a:solidFill>
                  <a:srgbClr val="222222"/>
                </a:solidFill>
                <a:ea typeface="맑은 고딕" pitchFamily="50" charset="-127"/>
              </a:rPr>
              <a:t>)</a:t>
            </a:r>
            <a:r>
              <a:rPr kumimoji="0" lang="ko-KR" altLang="en-US" sz="1050" u="sng" dirty="0">
                <a:solidFill>
                  <a:srgbClr val="222222"/>
                </a:solidFill>
                <a:ea typeface="맑은 고딕" pitchFamily="50" charset="-127"/>
              </a:rPr>
              <a:t>할 수도 있습니다</a:t>
            </a:r>
            <a:r>
              <a:rPr kumimoji="0" lang="en-US" altLang="ko-KR" sz="1050" u="sng" dirty="0">
                <a:solidFill>
                  <a:srgbClr val="222222"/>
                </a:solidFill>
                <a:ea typeface="맑은 고딕" pitchFamily="50" charset="-127"/>
              </a:rPr>
              <a:t>.</a:t>
            </a:r>
          </a:p>
        </p:txBody>
      </p:sp>
      <p:sp>
        <p:nvSpPr>
          <p:cNvPr id="4" name="모서리가 둥근 직사각형 3"/>
          <p:cNvSpPr/>
          <p:nvPr userDrawn="1"/>
        </p:nvSpPr>
        <p:spPr>
          <a:xfrm>
            <a:off x="319088" y="404813"/>
            <a:ext cx="8497887" cy="6048375"/>
          </a:xfrm>
          <a:prstGeom prst="roundRect">
            <a:avLst>
              <a:gd name="adj" fmla="val 4072"/>
            </a:avLst>
          </a:prstGeom>
          <a:noFill/>
          <a:ln w="53975">
            <a:solidFill>
              <a:srgbClr val="80D0E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pic>
        <p:nvPicPr>
          <p:cNvPr id="5" name="Picture 2" descr="C:\Documents and Settings\hanb\바탕 화면\한빛아카데미.bmp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1988" y="5927725"/>
            <a:ext cx="1592262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360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249238" y="261259"/>
            <a:ext cx="8607891" cy="4221094"/>
          </a:xfrm>
          <a:prstGeom prst="rect">
            <a:avLst/>
          </a:prstGeom>
          <a:solidFill>
            <a:srgbClr val="009E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/>
          <p:cNvGrpSpPr/>
          <p:nvPr userDrawn="1"/>
        </p:nvGrpSpPr>
        <p:grpSpPr>
          <a:xfrm>
            <a:off x="119067" y="5391150"/>
            <a:ext cx="2160583" cy="986519"/>
            <a:chOff x="2278067" y="5410200"/>
            <a:chExt cx="2160583" cy="986519"/>
          </a:xfrm>
        </p:grpSpPr>
        <p:pic>
          <p:nvPicPr>
            <p:cNvPr id="340994" name="Picture 2"/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476" b="30251"/>
            <a:stretch/>
          </p:blipFill>
          <p:spPr bwMode="auto">
            <a:xfrm rot="16200000">
              <a:off x="2832739" y="4924157"/>
              <a:ext cx="917890" cy="2027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직사각형 5"/>
            <p:cNvSpPr/>
            <p:nvPr userDrawn="1"/>
          </p:nvSpPr>
          <p:spPr>
            <a:xfrm>
              <a:off x="3923928" y="5410200"/>
              <a:ext cx="514722" cy="406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40995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765874" y="-1870537"/>
            <a:ext cx="3565991" cy="8580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249238" y="261259"/>
            <a:ext cx="8607891" cy="4221094"/>
          </a:xfrm>
          <a:prstGeom prst="rect">
            <a:avLst/>
          </a:prstGeom>
          <a:gradFill flip="none" rotWithShape="1">
            <a:gsLst>
              <a:gs pos="11000">
                <a:srgbClr val="009EA8">
                  <a:alpha val="93000"/>
                </a:srgbClr>
              </a:gs>
              <a:gs pos="100000">
                <a:schemeClr val="accent1">
                  <a:tint val="23500"/>
                  <a:satMod val="16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7471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40"/>
          <p:cNvSpPr>
            <a:spLocks noChangeArrowheads="1"/>
          </p:cNvSpPr>
          <p:nvPr userDrawn="1"/>
        </p:nvSpPr>
        <p:spPr bwMode="invGray">
          <a:xfrm>
            <a:off x="0" y="647700"/>
            <a:ext cx="9144000" cy="6210300"/>
          </a:xfrm>
          <a:prstGeom prst="rect">
            <a:avLst/>
          </a:prstGeom>
          <a:solidFill>
            <a:srgbClr val="009EA8">
              <a:alpha val="33000"/>
            </a:srgbClr>
          </a:solidFill>
          <a:ln w="222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latinLnBrk="1" hangingPunct="1">
              <a:spcBef>
                <a:spcPct val="20000"/>
              </a:spcBef>
              <a:defRPr/>
            </a:pPr>
            <a:endParaRPr lang="ko-KR" altLang="en-US" sz="3200" dirty="0">
              <a:solidFill>
                <a:srgbClr val="481C10"/>
              </a:solidFill>
              <a:ea typeface="맑은 고딕" panose="020B0503020000020004" pitchFamily="50" charset="-127"/>
            </a:endParaRPr>
          </a:p>
        </p:txBody>
      </p:sp>
      <p:grpSp>
        <p:nvGrpSpPr>
          <p:cNvPr id="3" name="그룹 7"/>
          <p:cNvGrpSpPr>
            <a:grpSpLocks/>
          </p:cNvGrpSpPr>
          <p:nvPr userDrawn="1"/>
        </p:nvGrpSpPr>
        <p:grpSpPr bwMode="auto">
          <a:xfrm>
            <a:off x="3275856" y="93663"/>
            <a:ext cx="5682408" cy="526106"/>
            <a:chOff x="4190275" y="188640"/>
            <a:chExt cx="5684696" cy="524792"/>
          </a:xfrm>
        </p:grpSpPr>
        <p:sp>
          <p:nvSpPr>
            <p:cNvPr id="4" name="직사각형 3"/>
            <p:cNvSpPr/>
            <p:nvPr/>
          </p:nvSpPr>
          <p:spPr>
            <a:xfrm>
              <a:off x="5414904" y="188640"/>
              <a:ext cx="4460067" cy="5247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457200" lvl="1" algn="l" rtl="0" eaLnBrk="1" fontAlgn="base" latinLnBrk="1" hangingPunct="1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r>
                <a:rPr kumimoji="1" lang="ko-KR" altLang="en-US" sz="2800" b="1" kern="1200" spc="-150" dirty="0">
                  <a:solidFill>
                    <a:srgbClr val="006699"/>
                  </a:solidFill>
                  <a:latin typeface="맑은 고딕" pitchFamily="50" charset="-127"/>
                  <a:ea typeface="맑은 고딕" panose="020B0503020000020004" pitchFamily="50" charset="-127"/>
                  <a:cs typeface="+mn-cs"/>
                </a:rPr>
                <a:t>디지털 데이터 출력 </a:t>
              </a:r>
              <a:r>
                <a:rPr kumimoji="1" lang="en-US" altLang="ko-KR" sz="2800" b="1" kern="1200" spc="-150" dirty="0">
                  <a:solidFill>
                    <a:srgbClr val="006699"/>
                  </a:solidFill>
                  <a:latin typeface="맑은 고딕" pitchFamily="50" charset="-127"/>
                  <a:ea typeface="맑은 고딕" panose="020B0503020000020004" pitchFamily="50" charset="-127"/>
                  <a:cs typeface="+mn-cs"/>
                </a:rPr>
                <a:t>: LED</a:t>
              </a:r>
            </a:p>
          </p:txBody>
        </p:sp>
        <p:sp>
          <p:nvSpPr>
            <p:cNvPr id="5" name="직사각형 4"/>
            <p:cNvSpPr>
              <a:spLocks noChangeArrowheads="1"/>
            </p:cNvSpPr>
            <p:nvPr/>
          </p:nvSpPr>
          <p:spPr bwMode="auto">
            <a:xfrm>
              <a:off x="4190275" y="188640"/>
              <a:ext cx="1649320" cy="521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eaLnBrk="1" hangingPunct="1">
                <a:defRPr/>
              </a:pPr>
              <a:r>
                <a:rPr lang="en-US" altLang="ko-KR" sz="2000" b="1" dirty="0">
                  <a:solidFill>
                    <a:srgbClr val="009EA8"/>
                  </a:solidFill>
                  <a:ea typeface="맑은 고딕" panose="020B0503020000020004" pitchFamily="50" charset="-127"/>
                </a:rPr>
                <a:t>Chapter </a:t>
              </a:r>
              <a:r>
                <a:rPr lang="en-US" altLang="ko-KR" sz="2800" b="1" dirty="0">
                  <a:solidFill>
                    <a:srgbClr val="009EA8"/>
                  </a:solidFill>
                  <a:ea typeface="맑은 고딕" panose="020B0503020000020004" pitchFamily="50" charset="-127"/>
                </a:rPr>
                <a:t>05</a:t>
              </a:r>
              <a:endParaRPr lang="ko-KR" altLang="en-US" sz="2800" b="1" dirty="0">
                <a:solidFill>
                  <a:srgbClr val="009EA8"/>
                </a:solidFill>
                <a:ea typeface="맑은 고딕" panose="020B0503020000020004" pitchFamily="50" charset="-127"/>
              </a:endParaRPr>
            </a:p>
          </p:txBody>
        </p:sp>
      </p:grpSp>
      <p:sp>
        <p:nvSpPr>
          <p:cNvPr id="6" name="Rectangle 440"/>
          <p:cNvSpPr>
            <a:spLocks noChangeArrowheads="1"/>
          </p:cNvSpPr>
          <p:nvPr userDrawn="1"/>
        </p:nvSpPr>
        <p:spPr bwMode="invGray">
          <a:xfrm>
            <a:off x="0" y="587375"/>
            <a:ext cx="9144000" cy="107950"/>
          </a:xfrm>
          <a:prstGeom prst="rect">
            <a:avLst/>
          </a:prstGeom>
          <a:solidFill>
            <a:srgbClr val="009EA8"/>
          </a:solidFill>
          <a:ln>
            <a:noFill/>
          </a:ln>
        </p:spPr>
        <p:txBody>
          <a:bodyPr wrap="none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>
              <a:spcBef>
                <a:spcPct val="20000"/>
              </a:spcBef>
              <a:defRPr/>
            </a:pPr>
            <a:endParaRPr lang="ko-KR" altLang="en-US" sz="3200">
              <a:solidFill>
                <a:srgbClr val="481C10"/>
              </a:solidFill>
              <a:ea typeface="맑은 고딕" panose="020B0503020000020004" pitchFamily="50" charset="-127"/>
            </a:endParaRPr>
          </a:p>
        </p:txBody>
      </p:sp>
      <p:pic>
        <p:nvPicPr>
          <p:cNvPr id="7" name="그림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92" t="68494" r="5122" b="13763"/>
          <a:stretch>
            <a:fillRect/>
          </a:stretch>
        </p:blipFill>
        <p:spPr bwMode="auto">
          <a:xfrm>
            <a:off x="5521325" y="5372100"/>
            <a:ext cx="3311525" cy="1354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6501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 userDrawn="1"/>
        </p:nvSpPr>
        <p:spPr>
          <a:xfrm rot="5400000">
            <a:off x="3944669" y="1656035"/>
            <a:ext cx="6858000" cy="35459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1" y="2780928"/>
            <a:ext cx="6362700" cy="991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Tx/>
              <a:buNone/>
              <a:tabLst>
                <a:tab pos="2514600" algn="l"/>
              </a:tabLst>
              <a:defRPr/>
            </a:pPr>
            <a:r>
              <a:rPr kumimoji="1" lang="en-US" altLang="ko-KR" sz="5400" b="1" kern="1200" dirty="0">
                <a:solidFill>
                  <a:srgbClr val="00669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Thank you!!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02"/>
          <a:stretch/>
        </p:blipFill>
        <p:spPr bwMode="auto">
          <a:xfrm>
            <a:off x="6334879" y="4074"/>
            <a:ext cx="2811760" cy="6863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8475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40"/>
          <p:cNvSpPr>
            <a:spLocks noChangeArrowheads="1"/>
          </p:cNvSpPr>
          <p:nvPr userDrawn="1"/>
        </p:nvSpPr>
        <p:spPr bwMode="invGray">
          <a:xfrm>
            <a:off x="0" y="-22225"/>
            <a:ext cx="9144000" cy="555625"/>
          </a:xfrm>
          <a:prstGeom prst="rect">
            <a:avLst/>
          </a:prstGeom>
          <a:solidFill>
            <a:srgbClr val="009EA8">
              <a:alpha val="33000"/>
            </a:srgbClr>
          </a:solidFill>
          <a:ln w="222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lvl="0" algn="ctr" eaLnBrk="1" latinLnBrk="1" hangingPunct="1">
              <a:spcBef>
                <a:spcPct val="20000"/>
              </a:spcBef>
            </a:pPr>
            <a:endParaRPr lang="ko-KR" altLang="en-US" sz="3200">
              <a:solidFill>
                <a:srgbClr val="481C10"/>
              </a:solidFill>
              <a:ea typeface="맑은 고딕" panose="020B0503020000020004" pitchFamily="50" charset="-127"/>
            </a:endParaRPr>
          </a:p>
        </p:txBody>
      </p:sp>
      <p:sp>
        <p:nvSpPr>
          <p:cNvPr id="17" name="제목 9"/>
          <p:cNvSpPr>
            <a:spLocks noGrp="1"/>
          </p:cNvSpPr>
          <p:nvPr>
            <p:ph type="title"/>
          </p:nvPr>
        </p:nvSpPr>
        <p:spPr>
          <a:xfrm>
            <a:off x="247650" y="35744"/>
            <a:ext cx="7600950" cy="474662"/>
          </a:xfrm>
        </p:spPr>
        <p:txBody>
          <a:bodyPr>
            <a:noAutofit/>
          </a:bodyPr>
          <a:lstStyle>
            <a:lvl1pPr algn="l">
              <a:defRPr sz="2800" b="1" spc="-100" baseline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effectLst>
                  <a:glow>
                    <a:schemeClr val="tx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Rectangle 18"/>
          <p:cNvSpPr>
            <a:spLocks noChangeArrowheads="1"/>
          </p:cNvSpPr>
          <p:nvPr userDrawn="1"/>
        </p:nvSpPr>
        <p:spPr bwMode="auto">
          <a:xfrm>
            <a:off x="8279259" y="6605588"/>
            <a:ext cx="842962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 eaLnBrk="1" latinLnBrk="1" hangingPunct="1">
              <a:defRPr/>
            </a:pPr>
            <a:fld id="{1DB67DEF-9DDF-48EA-B298-FF150FB45091}" type="slidenum">
              <a:rPr lang="ko-KR" altLang="en-US" sz="120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ea typeface="맑은 고딕" panose="020B0503020000020004" pitchFamily="50" charset="-127"/>
              </a:rPr>
              <a:pPr algn="r" eaLnBrk="1" latinLnBrk="1" hangingPunct="1">
                <a:defRPr/>
              </a:pPr>
              <a:t>‹#›</a:t>
            </a:fld>
            <a:r>
              <a:rPr lang="en-US" altLang="ko-KR" sz="1200" dirty="0">
                <a:gradFill flip="none" rotWithShape="1">
                  <a:gsLst>
                    <a:gs pos="0">
                      <a:schemeClr val="tx2">
                        <a:lumMod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75000"/>
                        <a:shade val="100000"/>
                        <a:satMod val="115000"/>
                      </a:schemeClr>
                    </a:gs>
                  </a:gsLst>
                  <a:lin ang="16200000" scaled="1"/>
                  <a:tileRect/>
                </a:gradFill>
                <a:ea typeface="맑은 고딕" panose="020B0503020000020004" pitchFamily="50" charset="-127"/>
              </a:rPr>
              <a:t>/18</a:t>
            </a:r>
          </a:p>
        </p:txBody>
      </p:sp>
    </p:spTree>
    <p:extLst>
      <p:ext uri="{BB962C8B-B14F-4D97-AF65-F5344CB8AC3E}">
        <p14:creationId xmlns:p14="http://schemas.microsoft.com/office/powerpoint/2010/main" val="1007614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134AE88-8089-46AF-B006-A187AD486C13}" type="datetime1">
              <a:rPr lang="ko-KR" altLang="en-US"/>
              <a:pPr>
                <a:defRPr/>
              </a:pPr>
              <a:t>2020. 7. 13.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>
                <a:solidFill>
                  <a:srgbClr val="898989"/>
                </a:solidFill>
                <a:ea typeface="맑은 고딕" pitchFamily="50" charset="-127"/>
              </a:defRPr>
            </a:lvl1pPr>
          </a:lstStyle>
          <a:p>
            <a:fld id="{0DE046FA-B321-48D0-9889-EEF2519A1D98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21" r:id="rId1"/>
    <p:sldLayoutId id="2147484222" r:id="rId2"/>
    <p:sldLayoutId id="2147484223" r:id="rId3"/>
    <p:sldLayoutId id="2147484225" r:id="rId4"/>
    <p:sldLayoutId id="2147484226" r:id="rId5"/>
  </p:sldLayoutIdLst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Blip>
          <a:blip r:embed="rId7"/>
        </a:buBlip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03041" y="5085184"/>
            <a:ext cx="5472608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r>
              <a:rPr lang="ko-KR" altLang="en-US" sz="3600" b="1" dirty="0">
                <a:latin typeface="+mj-ea"/>
                <a:ea typeface="+mj-ea"/>
              </a:rPr>
              <a:t>주기적인 데이터 처리</a:t>
            </a:r>
          </a:p>
        </p:txBody>
      </p:sp>
    </p:spTree>
    <p:extLst>
      <p:ext uri="{BB962C8B-B14F-4D97-AF65-F5344CB8AC3E}">
        <p14:creationId xmlns:p14="http://schemas.microsoft.com/office/powerpoint/2010/main" val="3146476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주기적인 처리를 위한 함수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990" y="1309353"/>
            <a:ext cx="7766667" cy="157666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89" y="3056586"/>
            <a:ext cx="7766667" cy="1343333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182" y="4570485"/>
            <a:ext cx="7730000" cy="129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599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버튼과 </a:t>
            </a:r>
            <a:r>
              <a:rPr lang="en-US" altLang="ko-KR" dirty="0"/>
              <a:t>LED </a:t>
            </a:r>
            <a:r>
              <a:rPr lang="ko-KR" altLang="en-US" dirty="0"/>
              <a:t>연결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64" y="1681919"/>
            <a:ext cx="4104456" cy="368828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7960" y="2834047"/>
            <a:ext cx="3425714" cy="227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452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스케치 </a:t>
            </a:r>
            <a:r>
              <a:rPr lang="en-US" altLang="ko-KR" dirty="0"/>
              <a:t>8-1 : </a:t>
            </a:r>
            <a:r>
              <a:rPr lang="ko-KR" altLang="en-US" dirty="0"/>
              <a:t>주기적인 </a:t>
            </a:r>
            <a:r>
              <a:rPr lang="en-US" altLang="ko-KR" dirty="0"/>
              <a:t>LED </a:t>
            </a:r>
            <a:r>
              <a:rPr lang="ko-KR" altLang="en-US" dirty="0"/>
              <a:t>제어 </a:t>
            </a:r>
            <a:r>
              <a:rPr lang="en-US" altLang="ko-KR" dirty="0"/>
              <a:t>- delay</a:t>
            </a:r>
            <a:endParaRPr lang="ko-KR" altLang="en-US" dirty="0"/>
          </a:p>
        </p:txBody>
      </p:sp>
      <p:pic>
        <p:nvPicPr>
          <p:cNvPr id="9" name="내용 개체 틀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82" y="1844824"/>
            <a:ext cx="7661836" cy="3239392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1187624" y="2542976"/>
            <a:ext cx="1280773" cy="303088"/>
          </a:xfrm>
          <a:prstGeom prst="rect">
            <a:avLst/>
          </a:prstGeom>
          <a:noFill/>
          <a:ln w="381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3250640" y="5325226"/>
            <a:ext cx="518924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ko-KR" sz="1600" b="1" spc="-100" dirty="0">
                <a:solidFill>
                  <a:srgbClr val="FF6600"/>
                </a:solidFill>
                <a:latin typeface="+mn-ea"/>
                <a:ea typeface="+mn-ea"/>
              </a:rPr>
              <a:t>1</a:t>
            </a:r>
            <a:r>
              <a:rPr lang="ko-KR" altLang="en-US" sz="1600" b="1" spc="-100" dirty="0">
                <a:solidFill>
                  <a:srgbClr val="FF6600"/>
                </a:solidFill>
                <a:latin typeface="+mn-ea"/>
                <a:ea typeface="+mn-ea"/>
              </a:rPr>
              <a:t>초 대기 시간 동안 버튼의 눌림 여부를 검사하지 못하므로</a:t>
            </a:r>
            <a:endParaRPr lang="en-US" altLang="ko-KR" sz="1600" b="1" spc="-100" dirty="0">
              <a:solidFill>
                <a:srgbClr val="FF6600"/>
              </a:solidFill>
              <a:latin typeface="+mn-ea"/>
              <a:ea typeface="+mn-ea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ko-KR" sz="1600" b="1" spc="-100" dirty="0">
                <a:solidFill>
                  <a:srgbClr val="FF6600"/>
                </a:solidFill>
                <a:latin typeface="+mn-ea"/>
                <a:ea typeface="+mn-ea"/>
              </a:rPr>
              <a:t>2</a:t>
            </a:r>
            <a:r>
              <a:rPr lang="ko-KR" altLang="en-US" sz="1600" b="1" spc="-100" dirty="0">
                <a:solidFill>
                  <a:srgbClr val="FF6600"/>
                </a:solidFill>
                <a:latin typeface="+mn-ea"/>
                <a:ea typeface="+mn-ea"/>
              </a:rPr>
              <a:t>번째 </a:t>
            </a:r>
            <a:r>
              <a:rPr lang="en-US" altLang="ko-KR" sz="1600" b="1" spc="-100" dirty="0">
                <a:solidFill>
                  <a:srgbClr val="FF6600"/>
                </a:solidFill>
                <a:latin typeface="+mn-ea"/>
                <a:ea typeface="+mn-ea"/>
              </a:rPr>
              <a:t>LED</a:t>
            </a:r>
            <a:r>
              <a:rPr lang="ko-KR" altLang="en-US" sz="1600" b="1" spc="-100" dirty="0">
                <a:solidFill>
                  <a:srgbClr val="FF6600"/>
                </a:solidFill>
                <a:latin typeface="+mn-ea"/>
                <a:ea typeface="+mn-ea"/>
              </a:rPr>
              <a:t>가 버튼에 즉각적으로 반응하지 못함</a:t>
            </a:r>
            <a:endParaRPr lang="en-US" altLang="ko-KR" sz="1600" b="1" spc="-100" dirty="0">
              <a:solidFill>
                <a:srgbClr val="FF6600"/>
              </a:solidFill>
              <a:latin typeface="+mn-ea"/>
              <a:ea typeface="+mn-ea"/>
            </a:endParaRPr>
          </a:p>
        </p:txBody>
      </p:sp>
      <p:cxnSp>
        <p:nvCxnSpPr>
          <p:cNvPr id="14" name="꺾인 연결선 13"/>
          <p:cNvCxnSpPr>
            <a:stCxn id="13" idx="1"/>
            <a:endCxn id="12" idx="2"/>
          </p:cNvCxnSpPr>
          <p:nvPr/>
        </p:nvCxnSpPr>
        <p:spPr>
          <a:xfrm rot="10800000">
            <a:off x="1828012" y="2846064"/>
            <a:ext cx="1422629" cy="2771550"/>
          </a:xfrm>
          <a:prstGeom prst="bentConnector2">
            <a:avLst/>
          </a:prstGeom>
          <a:ln w="38100">
            <a:solidFill>
              <a:srgbClr val="FF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1696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스케치</a:t>
            </a:r>
            <a:r>
              <a:rPr lang="en-US" altLang="ko-KR" dirty="0"/>
              <a:t> 8-2 : Blink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79512" y="836712"/>
            <a:ext cx="8556171" cy="142494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0" h="38100"/>
            </a:sp3d>
          </a:bodyPr>
          <a:lstStyle/>
          <a:p>
            <a:pPr marL="342900" indent="-342900">
              <a:lnSpc>
                <a:spcPct val="120000"/>
              </a:lnSpc>
              <a:spcBef>
                <a:spcPts val="1200"/>
              </a:spcBef>
              <a:buSzPct val="90000"/>
              <a:buBlip>
                <a:blip r:embed="rId2"/>
              </a:buBlip>
            </a:pPr>
            <a:r>
              <a:rPr lang="en-US" altLang="ko-KR" sz="2200" b="1" spc="-100" dirty="0">
                <a:latin typeface="+mn-ea"/>
                <a:ea typeface="+mn-ea"/>
              </a:rPr>
              <a:t>delay </a:t>
            </a:r>
            <a:r>
              <a:rPr lang="ko-KR" altLang="en-US" sz="2200" b="1" spc="-100" dirty="0">
                <a:latin typeface="+mn-ea"/>
                <a:ea typeface="+mn-ea"/>
              </a:rPr>
              <a:t>함수를 통해 </a:t>
            </a:r>
            <a:r>
              <a:rPr lang="en-US" altLang="ko-KR" sz="2200" b="1" spc="-100" dirty="0">
                <a:latin typeface="+mn-ea"/>
                <a:ea typeface="+mn-ea"/>
              </a:rPr>
              <a:t>LED</a:t>
            </a:r>
            <a:r>
              <a:rPr lang="ko-KR" altLang="en-US" sz="2200" b="1" spc="-100" dirty="0">
                <a:latin typeface="+mn-ea"/>
                <a:ea typeface="+mn-ea"/>
              </a:rPr>
              <a:t>를 반전시킨 후 </a:t>
            </a:r>
            <a:r>
              <a:rPr lang="en-US" altLang="ko-KR" sz="2200" b="1" spc="-100" dirty="0">
                <a:latin typeface="+mn-ea"/>
                <a:ea typeface="+mn-ea"/>
              </a:rPr>
              <a:t>1</a:t>
            </a:r>
            <a:r>
              <a:rPr lang="ko-KR" altLang="en-US" sz="2200" b="1" spc="-100" dirty="0">
                <a:latin typeface="+mn-ea"/>
                <a:ea typeface="+mn-ea"/>
              </a:rPr>
              <a:t>초 동안 대기</a:t>
            </a:r>
            <a:endParaRPr lang="en-US" altLang="ko-KR" sz="2200" b="1" spc="-100" dirty="0">
              <a:latin typeface="+mn-ea"/>
              <a:ea typeface="+mn-ea"/>
            </a:endParaRPr>
          </a:p>
          <a:p>
            <a:pPr marL="342900" indent="-342900">
              <a:lnSpc>
                <a:spcPct val="120000"/>
              </a:lnSpc>
              <a:spcBef>
                <a:spcPts val="1200"/>
              </a:spcBef>
              <a:buSzPct val="90000"/>
              <a:buBlip>
                <a:blip r:embed="rId2"/>
              </a:buBlip>
            </a:pPr>
            <a:r>
              <a:rPr lang="en-US" altLang="ko-KR" sz="2200" b="1" spc="-100" dirty="0">
                <a:latin typeface="+mn-ea"/>
                <a:ea typeface="+mn-ea"/>
              </a:rPr>
              <a:t>delay </a:t>
            </a:r>
            <a:r>
              <a:rPr lang="ko-KR" altLang="en-US" sz="2200" b="1" spc="-100" dirty="0">
                <a:latin typeface="+mn-ea"/>
                <a:ea typeface="+mn-ea"/>
              </a:rPr>
              <a:t>함수가 실행 중인 동안에는 대부분의 </a:t>
            </a:r>
            <a:r>
              <a:rPr lang="ko-KR" altLang="en-US" sz="2200" b="1" spc="-100" dirty="0" err="1">
                <a:latin typeface="+mn-ea"/>
                <a:ea typeface="+mn-ea"/>
              </a:rPr>
              <a:t>마이크로컨트롤러</a:t>
            </a:r>
            <a:r>
              <a:rPr lang="ko-KR" altLang="en-US" sz="2200" b="1" spc="-100" dirty="0">
                <a:latin typeface="+mn-ea"/>
                <a:ea typeface="+mn-ea"/>
              </a:rPr>
              <a:t> 동작이 중지됨</a:t>
            </a:r>
            <a:endParaRPr lang="en-US" altLang="ko-KR" sz="2200" b="1" spc="-100" dirty="0">
              <a:latin typeface="+mn-ea"/>
              <a:ea typeface="+mn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11560" y="2225093"/>
            <a:ext cx="7776864" cy="7923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2000" lvl="1" indent="-252000">
              <a:lnSpc>
                <a:spcPct val="120000"/>
              </a:lnSpc>
              <a:spcBef>
                <a:spcPts val="1200"/>
              </a:spcBef>
              <a:buFontTx/>
              <a:buChar char="‒"/>
            </a:pPr>
            <a:r>
              <a:rPr lang="ko-KR" altLang="en-US" sz="2000" spc="-50" dirty="0">
                <a:latin typeface="+mn-ea"/>
                <a:ea typeface="+mn-ea"/>
              </a:rPr>
              <a:t>스케치 </a:t>
            </a:r>
            <a:r>
              <a:rPr lang="en-US" altLang="ko-KR" sz="2000" spc="-50" dirty="0">
                <a:latin typeface="+mn-ea"/>
                <a:ea typeface="+mn-ea"/>
              </a:rPr>
              <a:t>8-1</a:t>
            </a:r>
            <a:r>
              <a:rPr lang="ko-KR" altLang="en-US" sz="2000" spc="-50" dirty="0">
                <a:latin typeface="+mn-ea"/>
                <a:ea typeface="+mn-ea"/>
              </a:rPr>
              <a:t>에서 </a:t>
            </a:r>
            <a:r>
              <a:rPr lang="en-US" altLang="ko-KR" sz="2000" spc="-50" dirty="0">
                <a:latin typeface="+mn-ea"/>
                <a:ea typeface="+mn-ea"/>
              </a:rPr>
              <a:t>delay </a:t>
            </a:r>
            <a:r>
              <a:rPr lang="ko-KR" altLang="en-US" sz="2000" spc="-50" dirty="0">
                <a:latin typeface="+mn-ea"/>
                <a:ea typeface="+mn-ea"/>
              </a:rPr>
              <a:t>함수가 실행 중인 동안 버튼 상태를 검사하지 못함</a:t>
            </a:r>
            <a:endParaRPr lang="en-US" altLang="ko-KR" sz="2000" spc="-50" dirty="0">
              <a:latin typeface="+mn-ea"/>
              <a:ea typeface="+mn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79512" y="3233924"/>
            <a:ext cx="8556171" cy="458523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0" h="38100"/>
            </a:sp3d>
          </a:bodyPr>
          <a:lstStyle/>
          <a:p>
            <a:pPr marL="342900" indent="-342900">
              <a:lnSpc>
                <a:spcPct val="120000"/>
              </a:lnSpc>
              <a:spcBef>
                <a:spcPts val="1200"/>
              </a:spcBef>
              <a:buSzPct val="90000"/>
              <a:buBlip>
                <a:blip r:embed="rId2"/>
              </a:buBlip>
            </a:pPr>
            <a:r>
              <a:rPr lang="en-US" altLang="ko-KR" sz="2200" b="1" spc="-100" dirty="0" err="1">
                <a:latin typeface="+mn-ea"/>
                <a:ea typeface="+mn-ea"/>
              </a:rPr>
              <a:t>millis</a:t>
            </a:r>
            <a:r>
              <a:rPr lang="en-US" altLang="ko-KR" sz="2200" b="1" spc="-100" dirty="0">
                <a:latin typeface="+mn-ea"/>
                <a:ea typeface="+mn-ea"/>
              </a:rPr>
              <a:t> </a:t>
            </a:r>
            <a:r>
              <a:rPr lang="ko-KR" altLang="en-US" sz="2200" b="1" spc="-100" dirty="0">
                <a:latin typeface="+mn-ea"/>
                <a:ea typeface="+mn-ea"/>
              </a:rPr>
              <a:t>함수는</a:t>
            </a:r>
            <a:r>
              <a:rPr lang="en-US" altLang="ko-KR" sz="2200" b="1" spc="-100" dirty="0">
                <a:latin typeface="+mn-ea"/>
                <a:ea typeface="+mn-ea"/>
              </a:rPr>
              <a:t> </a:t>
            </a:r>
            <a:r>
              <a:rPr lang="ko-KR" altLang="en-US" sz="2200" b="1" spc="-100" dirty="0">
                <a:latin typeface="+mn-ea"/>
                <a:ea typeface="+mn-ea"/>
              </a:rPr>
              <a:t>프로그램 시작 후의 실행 시간을 반환함</a:t>
            </a:r>
            <a:endParaRPr lang="en-US" altLang="ko-KR" sz="2200" b="1" spc="-100" dirty="0">
              <a:latin typeface="+mn-ea"/>
              <a:ea typeface="+mn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11560" y="3695379"/>
            <a:ext cx="7776864" cy="1317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2000" lvl="1" indent="-252000">
              <a:lnSpc>
                <a:spcPct val="120000"/>
              </a:lnSpc>
              <a:spcBef>
                <a:spcPts val="1200"/>
              </a:spcBef>
              <a:buFontTx/>
              <a:buChar char="‒"/>
            </a:pPr>
            <a:r>
              <a:rPr lang="en-US" altLang="ko-KR" sz="2000" spc="-50" dirty="0">
                <a:latin typeface="+mn-ea"/>
                <a:ea typeface="+mn-ea"/>
              </a:rPr>
              <a:t>delay </a:t>
            </a:r>
            <a:r>
              <a:rPr lang="ko-KR" altLang="en-US" sz="2000" spc="-50" dirty="0">
                <a:latin typeface="+mn-ea"/>
                <a:ea typeface="+mn-ea"/>
              </a:rPr>
              <a:t>함수와 달리 실행 시간을 바로 반환하므로 다른 작업이 가능</a:t>
            </a:r>
            <a:endParaRPr lang="en-US" altLang="ko-KR" sz="2000" spc="-50" dirty="0">
              <a:latin typeface="+mn-ea"/>
              <a:ea typeface="+mn-ea"/>
            </a:endParaRPr>
          </a:p>
          <a:p>
            <a:pPr marL="252000" lvl="1" indent="-252000">
              <a:lnSpc>
                <a:spcPct val="120000"/>
              </a:lnSpc>
              <a:spcBef>
                <a:spcPts val="1200"/>
              </a:spcBef>
              <a:buFontTx/>
              <a:buChar char="‒"/>
            </a:pPr>
            <a:r>
              <a:rPr lang="ko-KR" altLang="en-US" sz="2000" spc="-50" dirty="0">
                <a:latin typeface="+mn-ea"/>
                <a:ea typeface="+mn-ea"/>
              </a:rPr>
              <a:t>일정 시간 간격을 설정하기 위해서는 경과 시간을 계속 검사하여야 함</a:t>
            </a:r>
            <a:endParaRPr lang="en-US" altLang="ko-KR" sz="2000" spc="-5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75585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스케치 </a:t>
            </a:r>
            <a:r>
              <a:rPr lang="en-US" altLang="ko-KR" dirty="0"/>
              <a:t>8-3 : delay </a:t>
            </a:r>
            <a:r>
              <a:rPr lang="ko-KR" altLang="en-US" dirty="0"/>
              <a:t>함수 없는 </a:t>
            </a:r>
            <a:r>
              <a:rPr lang="en-US" altLang="ko-KR" dirty="0"/>
              <a:t>Blink</a:t>
            </a:r>
            <a:endParaRPr lang="ko-KR" altLang="en-US" dirty="0"/>
          </a:p>
        </p:txBody>
      </p:sp>
      <p:pic>
        <p:nvPicPr>
          <p:cNvPr id="7" name="내용 개체 틀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203669"/>
            <a:ext cx="7765800" cy="482441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1038076" y="1889295"/>
            <a:ext cx="1944216" cy="0"/>
          </a:xfrm>
          <a:prstGeom prst="line">
            <a:avLst/>
          </a:prstGeom>
          <a:ln w="381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326108" y="3435371"/>
            <a:ext cx="1152128" cy="0"/>
          </a:xfrm>
          <a:prstGeom prst="line">
            <a:avLst/>
          </a:prstGeom>
          <a:ln w="381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/>
          <p:cNvGrpSpPr/>
          <p:nvPr/>
        </p:nvGrpSpPr>
        <p:grpSpPr>
          <a:xfrm>
            <a:off x="4854500" y="3579387"/>
            <a:ext cx="3773438" cy="2585917"/>
            <a:chOff x="5076056" y="3933056"/>
            <a:chExt cx="3773438" cy="2585917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76056" y="3933056"/>
              <a:ext cx="3773438" cy="2585917"/>
            </a:xfrm>
            <a:prstGeom prst="rect">
              <a:avLst/>
            </a:prstGeom>
          </p:spPr>
        </p:pic>
        <p:sp>
          <p:nvSpPr>
            <p:cNvPr id="16" name="TextBox 15"/>
            <p:cNvSpPr txBox="1">
              <a:spLocks noChangeArrowheads="1"/>
            </p:cNvSpPr>
            <p:nvPr/>
          </p:nvSpPr>
          <p:spPr bwMode="auto">
            <a:xfrm>
              <a:off x="6020849" y="5373216"/>
              <a:ext cx="2239716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defRPr>
              </a:lvl4pPr>
              <a:lvl5pPr marL="2057400" indent="-22860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함초롬바탕" panose="02030604000101010101" pitchFamily="18" charset="-127"/>
                  <a:ea typeface="함초롬바탕" panose="02030604000101010101" pitchFamily="18" charset="-127"/>
                  <a:cs typeface="함초롬바탕" panose="02030604000101010101" pitchFamily="18" charset="-127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lang="en-US" altLang="ko-KR" sz="1600" b="1" dirty="0">
                  <a:solidFill>
                    <a:srgbClr val="FF6600"/>
                  </a:solidFill>
                  <a:latin typeface="+mn-ea"/>
                  <a:ea typeface="+mn-ea"/>
                </a:rPr>
                <a:t>1</a:t>
              </a:r>
              <a:r>
                <a:rPr lang="ko-KR" altLang="en-US" sz="1600" b="1" dirty="0">
                  <a:solidFill>
                    <a:srgbClr val="FF6600"/>
                  </a:solidFill>
                  <a:latin typeface="+mn-ea"/>
                  <a:ea typeface="+mn-ea"/>
                </a:rPr>
                <a:t>초에 </a:t>
              </a:r>
              <a:r>
                <a:rPr lang="en-US" altLang="ko-KR" sz="1600" b="1" dirty="0">
                  <a:solidFill>
                    <a:srgbClr val="FF6600"/>
                  </a:solidFill>
                  <a:latin typeface="+mn-ea"/>
                  <a:ea typeface="+mn-ea"/>
                </a:rPr>
                <a:t>100,000</a:t>
              </a:r>
              <a:r>
                <a:rPr lang="ko-KR" altLang="en-US" sz="1600" b="1" dirty="0">
                  <a:solidFill>
                    <a:srgbClr val="FF6600"/>
                  </a:solidFill>
                  <a:latin typeface="+mn-ea"/>
                  <a:ea typeface="+mn-ea"/>
                </a:rPr>
                <a:t>회 이상</a:t>
              </a:r>
              <a:endParaRPr lang="en-US" altLang="ko-KR" sz="1600" b="1" dirty="0">
                <a:solidFill>
                  <a:srgbClr val="FF6600"/>
                </a:solidFill>
                <a:latin typeface="+mn-ea"/>
                <a:ea typeface="+mn-ea"/>
              </a:endParaRP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lang="ko-KR" altLang="en-US" sz="1600" b="1" dirty="0">
                  <a:solidFill>
                    <a:srgbClr val="FF6600"/>
                  </a:solidFill>
                  <a:latin typeface="+mn-ea"/>
                  <a:ea typeface="+mn-ea"/>
                </a:rPr>
                <a:t>경과 시간을 검사</a:t>
              </a:r>
              <a:endParaRPr lang="en-US" altLang="ko-KR" sz="1600" b="1" dirty="0">
                <a:solidFill>
                  <a:srgbClr val="FF6600"/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3966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스케치 </a:t>
            </a:r>
            <a:r>
              <a:rPr lang="en-US" altLang="ko-KR" dirty="0"/>
              <a:t>8-4 : </a:t>
            </a:r>
            <a:r>
              <a:rPr lang="en-US" altLang="ko-KR" dirty="0" err="1"/>
              <a:t>millis</a:t>
            </a:r>
            <a:r>
              <a:rPr lang="en-US" altLang="ko-KR" dirty="0"/>
              <a:t> </a:t>
            </a:r>
            <a:r>
              <a:rPr lang="ko-KR" altLang="en-US" dirty="0"/>
              <a:t>함수로 스케치 </a:t>
            </a:r>
            <a:r>
              <a:rPr lang="en-US" altLang="ko-KR" dirty="0"/>
              <a:t>8-1 </a:t>
            </a:r>
            <a:r>
              <a:rPr lang="ko-KR" altLang="en-US" dirty="0"/>
              <a:t>수정</a:t>
            </a:r>
          </a:p>
        </p:txBody>
      </p:sp>
      <p:pic>
        <p:nvPicPr>
          <p:cNvPr id="9" name="내용 개체 틀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268760"/>
            <a:ext cx="7731045" cy="4824412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1217673" y="1643112"/>
            <a:ext cx="3619450" cy="2217390"/>
          </a:xfrm>
          <a:prstGeom prst="rect">
            <a:avLst/>
          </a:prstGeom>
          <a:noFill/>
          <a:ln w="381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4830525" y="1397923"/>
            <a:ext cx="205056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ko-KR" altLang="en-US" sz="1600" b="1" dirty="0">
                <a:solidFill>
                  <a:srgbClr val="FF6600"/>
                </a:solidFill>
                <a:latin typeface="+mn-ea"/>
                <a:ea typeface="+mn-ea"/>
              </a:rPr>
              <a:t>첫 번째 </a:t>
            </a:r>
            <a:r>
              <a:rPr lang="en-US" altLang="ko-KR" sz="1600" b="1" dirty="0">
                <a:solidFill>
                  <a:srgbClr val="FF6600"/>
                </a:solidFill>
                <a:latin typeface="+mn-ea"/>
                <a:ea typeface="+mn-ea"/>
              </a:rPr>
              <a:t>LED</a:t>
            </a:r>
            <a:r>
              <a:rPr lang="ko-KR" altLang="en-US" sz="1600" b="1" dirty="0">
                <a:solidFill>
                  <a:srgbClr val="FF6600"/>
                </a:solidFill>
                <a:latin typeface="+mn-ea"/>
                <a:ea typeface="+mn-ea"/>
              </a:rPr>
              <a:t>의 </a:t>
            </a:r>
            <a:r>
              <a:rPr lang="en-US" altLang="ko-KR" sz="1600" b="1" dirty="0">
                <a:solidFill>
                  <a:srgbClr val="FF6600"/>
                </a:solidFill>
                <a:latin typeface="+mn-ea"/>
                <a:ea typeface="+mn-ea"/>
              </a:rPr>
              <a:t>blink</a:t>
            </a:r>
          </a:p>
        </p:txBody>
      </p:sp>
    </p:spTree>
    <p:extLst>
      <p:ext uri="{BB962C8B-B14F-4D97-AF65-F5344CB8AC3E}">
        <p14:creationId xmlns:p14="http://schemas.microsoft.com/office/powerpoint/2010/main" val="1586188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스케치</a:t>
            </a:r>
            <a:r>
              <a:rPr lang="en-US" altLang="ko-KR" dirty="0"/>
              <a:t> 8-5 : </a:t>
            </a:r>
            <a:r>
              <a:rPr lang="ko-KR" altLang="en-US" dirty="0"/>
              <a:t>버튼을 누르는 순간 감지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79512" y="836712"/>
            <a:ext cx="8556171" cy="142494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>
              <a:bevelT w="0" h="38100"/>
            </a:sp3d>
          </a:bodyPr>
          <a:lstStyle/>
          <a:p>
            <a:pPr marL="342900" indent="-342900">
              <a:lnSpc>
                <a:spcPct val="120000"/>
              </a:lnSpc>
              <a:spcBef>
                <a:spcPts val="1200"/>
              </a:spcBef>
              <a:buSzPct val="90000"/>
              <a:buBlip>
                <a:blip r:embed="rId2"/>
              </a:buBlip>
            </a:pPr>
            <a:r>
              <a:rPr lang="ko-KR" altLang="en-US" sz="2200" b="1" spc="-100" dirty="0">
                <a:latin typeface="+mn-ea"/>
                <a:ea typeface="+mn-ea"/>
              </a:rPr>
              <a:t>스케치 </a:t>
            </a:r>
            <a:r>
              <a:rPr lang="en-US" altLang="ko-KR" sz="2200" b="1" spc="-100" dirty="0">
                <a:latin typeface="+mn-ea"/>
                <a:ea typeface="+mn-ea"/>
              </a:rPr>
              <a:t>8-4</a:t>
            </a:r>
            <a:r>
              <a:rPr lang="ko-KR" altLang="en-US" sz="2200" b="1" spc="-100" dirty="0">
                <a:latin typeface="+mn-ea"/>
                <a:ea typeface="+mn-ea"/>
              </a:rPr>
              <a:t>의 경우 버튼을 누르고 있으면 계속 </a:t>
            </a:r>
            <a:r>
              <a:rPr lang="en-US" altLang="ko-KR" sz="2200" b="1" spc="-100" dirty="0">
                <a:latin typeface="+mn-ea"/>
                <a:ea typeface="+mn-ea"/>
              </a:rPr>
              <a:t>LED</a:t>
            </a:r>
            <a:r>
              <a:rPr lang="ko-KR" altLang="en-US" sz="2200" b="1" spc="-100" dirty="0">
                <a:latin typeface="+mn-ea"/>
                <a:ea typeface="+mn-ea"/>
              </a:rPr>
              <a:t>가 반전됨</a:t>
            </a:r>
            <a:endParaRPr lang="en-US" altLang="ko-KR" sz="2200" b="1" spc="-100" dirty="0">
              <a:latin typeface="+mn-ea"/>
              <a:ea typeface="+mn-ea"/>
            </a:endParaRPr>
          </a:p>
          <a:p>
            <a:pPr marL="342900" indent="-342900">
              <a:lnSpc>
                <a:spcPct val="120000"/>
              </a:lnSpc>
              <a:spcBef>
                <a:spcPts val="1200"/>
              </a:spcBef>
              <a:buSzPct val="90000"/>
              <a:buBlip>
                <a:blip r:embed="rId2"/>
              </a:buBlip>
            </a:pPr>
            <a:r>
              <a:rPr lang="ko-KR" altLang="en-US" sz="2200" b="1" spc="-100" dirty="0">
                <a:latin typeface="+mn-ea"/>
                <a:ea typeface="+mn-ea"/>
              </a:rPr>
              <a:t>버튼의 이전과 현재 상태를 저장하여 상태가 바뀌는 순간에만 </a:t>
            </a:r>
            <a:r>
              <a:rPr lang="en-US" altLang="ko-KR" sz="2200" b="1" spc="-100" dirty="0">
                <a:latin typeface="+mn-ea"/>
                <a:ea typeface="+mn-ea"/>
              </a:rPr>
              <a:t>LED</a:t>
            </a:r>
            <a:r>
              <a:rPr lang="ko-KR" altLang="en-US" sz="2200" b="1" spc="-100" dirty="0">
                <a:latin typeface="+mn-ea"/>
                <a:ea typeface="+mn-ea"/>
              </a:rPr>
              <a:t>를 반전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2725888"/>
            <a:ext cx="7056784" cy="3295400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1547664" y="3115905"/>
            <a:ext cx="1512168" cy="0"/>
          </a:xfrm>
          <a:prstGeom prst="line">
            <a:avLst/>
          </a:prstGeom>
          <a:ln w="381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954312" y="3685619"/>
            <a:ext cx="1656184" cy="0"/>
          </a:xfrm>
          <a:prstGeom prst="line">
            <a:avLst/>
          </a:prstGeom>
          <a:ln w="38100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628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3998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00A0C6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FF0000"/>
          </a:solidFill>
          <a:prstDash val="dash"/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rmAutofit/>
      </a:bodyPr>
      <a:lstStyle>
        <a:defPPr>
          <a:defRPr sz="3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8087</TotalTime>
  <Words>157</Words>
  <Application>Microsoft Macintosh PowerPoint</Application>
  <PresentationFormat>화면 슬라이드 쇼(4:3)</PresentationFormat>
  <Paragraphs>21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Arial</vt:lpstr>
      <vt:lpstr>맑은 고딕</vt:lpstr>
      <vt:lpstr>Office 테마</vt:lpstr>
      <vt:lpstr>PowerPoint 프레젠테이션</vt:lpstr>
      <vt:lpstr>주기적인 처리를 위한 함수</vt:lpstr>
      <vt:lpstr>버튼과 LED 연결</vt:lpstr>
      <vt:lpstr>스케치 8-1 : 주기적인 LED 제어 - delay</vt:lpstr>
      <vt:lpstr>스케치 8-2 : Blink</vt:lpstr>
      <vt:lpstr>스케치 8-3 : delay 함수 없는 Blink</vt:lpstr>
      <vt:lpstr>스케치 8-4 : millis 함수로 스케치 8-1 수정</vt:lpstr>
      <vt:lpstr>스케치 8-5 : 버튼을 누르는 순간 감지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daaep@naver.com</dc:creator>
  <cp:lastModifiedBy>김창호</cp:lastModifiedBy>
  <cp:revision>818</cp:revision>
  <dcterms:created xsi:type="dcterms:W3CDTF">2012-07-11T10:23:22Z</dcterms:created>
  <dcterms:modified xsi:type="dcterms:W3CDTF">2020-07-13T08:51:33Z</dcterms:modified>
</cp:coreProperties>
</file>

<file path=docProps/thumbnail.jpeg>
</file>